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Lustria" panose="020B060402020202020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382609-1E0A-40B9-95FF-B7AC79163A72}">
  <a:tblStyle styleId="{E7382609-1E0A-40B9-95FF-B7AC79163A7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66" y="1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2e0086a714_2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22e0086a714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373b1ff8c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g2373b1ff8c1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2373b1ff8c1_0_1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266" name="Google Shape;266;g2373b1ff8c1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373b1ff8c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7" name="Google Shape;277;g2373b1ff8c1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g2373b1ff8c1_0_26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279" name="Google Shape;279;g2373b1ff8c1_0_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32f2f6fc77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" name="Google Shape;290;g232f2f6fc77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g232f2f6fc77_0_6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292" name="Google Shape;292;g232f2f6fc77_0_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32f2f6fc77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6" name="Google Shape;306;g232f2f6fc77_0_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g232f2f6fc77_0_8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308" name="Google Shape;308;g232f2f6fc77_0_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3909250d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9" name="Google Shape;319;g23909250d27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g23909250d27_0_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321" name="Google Shape;321;g23909250d27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38a58ef2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3" name="Google Shape;333;g238a58ef28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g238a58ef28e_0_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335" name="Google Shape;335;g238a58ef28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2e0086a7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g22e0086a714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g22e0086a714_0_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351" name="Google Shape;351;g22e0086a714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16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2f4544f1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g22f4544f1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g22f4544f10d_0_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41" name="Google Shape;141;g22f4544f10d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2f25412a50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22f25412a50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22f25412a50_0_29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57" name="Google Shape;157;g22f25412a50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2f25412a5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g22f25412a50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22f25412a50_0_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72" name="Google Shape;172;g22f25412a50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f4544f10d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g22f4544f10d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22f4544f10d_0_28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184" name="Google Shape;184;g22f4544f10d_0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32f2f6fc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g232f2f6fc77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232f2f6fc77_0_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212" name="Google Shape;212;g232f2f6fc77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32f2f6fc77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Google Shape;224;g232f2f6fc77_0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232f2f6fc77_0_31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226" name="Google Shape;226;g232f2f6fc77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32f2f6fc77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232f2f6fc77_0_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232f2f6fc77_0_48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240" name="Google Shape;240;g232f2f6fc77_0_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373b1ff8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" name="Google Shape;251;g2373b1ff8c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g2373b1ff8c1_0_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Alberto F. Merchán</a:t>
            </a:r>
            <a:endParaRPr/>
          </a:p>
        </p:txBody>
      </p:sp>
      <p:sp>
        <p:nvSpPr>
          <p:cNvPr id="253" name="Google Shape;253;g2373b1ff8c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/>
          <p:nvPr/>
        </p:nvSpPr>
        <p:spPr>
          <a:xfrm>
            <a:off x="485059" y="480060"/>
            <a:ext cx="8190311" cy="4183363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rgbClr val="C8CACA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7150" dist="19050" dir="5400000" algn="t" rotWithShape="0">
              <a:srgbClr val="000000">
                <a:alpha val="62745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/>
          <p:nvPr/>
        </p:nvSpPr>
        <p:spPr>
          <a:xfrm>
            <a:off x="726018" y="720082"/>
            <a:ext cx="7708392" cy="370332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5"/>
          <p:cNvSpPr txBox="1">
            <a:spLocks noGrp="1"/>
          </p:cNvSpPr>
          <p:nvPr>
            <p:ph type="ctrTitle"/>
          </p:nvPr>
        </p:nvSpPr>
        <p:spPr>
          <a:xfrm>
            <a:off x="1151214" y="1195903"/>
            <a:ext cx="6858000" cy="13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ustria"/>
              <a:buNone/>
            </a:pPr>
            <a:r>
              <a:rPr lang="es" sz="3000" b="1">
                <a:latin typeface="Lustria"/>
                <a:ea typeface="Lustria"/>
                <a:cs typeface="Lustria"/>
                <a:sym typeface="Lustria"/>
              </a:rPr>
              <a:t>Aprendizaje No Supervisado Enfocado a Videojuegos</a:t>
            </a:r>
            <a:endParaRPr b="1"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1"/>
          </p:nvPr>
        </p:nvSpPr>
        <p:spPr>
          <a:xfrm>
            <a:off x="2514501" y="3502025"/>
            <a:ext cx="4114800" cy="7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rPr lang="es" sz="1000" b="1"/>
              <a:t>Asignatura</a:t>
            </a:r>
            <a:r>
              <a:rPr lang="es" sz="1000"/>
              <a:t>: Programación de Juegos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rPr lang="es" sz="1000" b="1"/>
              <a:t>Alumnos</a:t>
            </a:r>
            <a:r>
              <a:rPr lang="es" sz="1000"/>
              <a:t>: Alberto Fernández Merchán, Juan Diego Díaz Domínguez</a:t>
            </a:r>
            <a:endParaRPr/>
          </a:p>
        </p:txBody>
      </p:sp>
      <p:cxnSp>
        <p:nvCxnSpPr>
          <p:cNvPr id="134" name="Google Shape;134;p25"/>
          <p:cNvCxnSpPr/>
          <p:nvPr/>
        </p:nvCxnSpPr>
        <p:spPr>
          <a:xfrm>
            <a:off x="2514600" y="3359457"/>
            <a:ext cx="4114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35" name="Google Shape;135;p25" descr="Texto, 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0201" y="3714842"/>
            <a:ext cx="927277" cy="927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 descr="Imagen que contiene Logotip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23481" y="3524708"/>
            <a:ext cx="1307542" cy="13075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8" name="Google Shape;268;p34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Asistencia de Equipo No Supervisada</a:t>
            </a:r>
            <a:endParaRPr/>
          </a:p>
        </p:txBody>
      </p:sp>
      <p:graphicFrame>
        <p:nvGraphicFramePr>
          <p:cNvPr id="270" name="Google Shape;270;p34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71" name="Google Shape;271;p34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73" name="Google Shape;273;p34"/>
          <p:cNvSpPr txBox="1"/>
          <p:nvPr/>
        </p:nvSpPr>
        <p:spPr>
          <a:xfrm>
            <a:off x="466875" y="1234050"/>
            <a:ext cx="804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8636" y="1173163"/>
            <a:ext cx="6794212" cy="3425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1" name="Google Shape;281;p35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82" name="Google Shape;282;p35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Asistencia de Equipo No Supervisada</a:t>
            </a:r>
            <a:endParaRPr/>
          </a:p>
        </p:txBody>
      </p:sp>
      <p:graphicFrame>
        <p:nvGraphicFramePr>
          <p:cNvPr id="283" name="Google Shape;283;p35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84" name="Google Shape;284;p35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11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86" name="Google Shape;286;p35"/>
          <p:cNvSpPr txBox="1"/>
          <p:nvPr/>
        </p:nvSpPr>
        <p:spPr>
          <a:xfrm>
            <a:off x="466875" y="1234050"/>
            <a:ext cx="804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7" name="Google Shape;28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6730" y="1224825"/>
            <a:ext cx="5668694" cy="332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4" name="Google Shape;294;p36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95" name="Google Shape;295;p36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Generación procedural de contenido</a:t>
            </a:r>
            <a:endParaRPr/>
          </a:p>
        </p:txBody>
      </p:sp>
      <p:graphicFrame>
        <p:nvGraphicFramePr>
          <p:cNvPr id="296" name="Google Shape;296;p36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97" name="Google Shape;297;p36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12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99" name="Google Shape;29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6650" y="1004550"/>
            <a:ext cx="2986175" cy="167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16650" y="2862000"/>
            <a:ext cx="2986175" cy="172005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6"/>
          <p:cNvSpPr/>
          <p:nvPr/>
        </p:nvSpPr>
        <p:spPr>
          <a:xfrm>
            <a:off x="753075" y="1852900"/>
            <a:ext cx="3717000" cy="4512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Generación / Transformación de contenidos</a:t>
            </a:r>
            <a:endParaRPr/>
          </a:p>
        </p:txBody>
      </p:sp>
      <p:sp>
        <p:nvSpPr>
          <p:cNvPr id="302" name="Google Shape;302;p36"/>
          <p:cNvSpPr/>
          <p:nvPr/>
        </p:nvSpPr>
        <p:spPr>
          <a:xfrm>
            <a:off x="753075" y="2373750"/>
            <a:ext cx="3717000" cy="4512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Reconocimiento de estilos de juego</a:t>
            </a:r>
            <a:endParaRPr/>
          </a:p>
        </p:txBody>
      </p:sp>
      <p:sp>
        <p:nvSpPr>
          <p:cNvPr id="303" name="Google Shape;303;p36"/>
          <p:cNvSpPr/>
          <p:nvPr/>
        </p:nvSpPr>
        <p:spPr>
          <a:xfrm>
            <a:off x="753075" y="2913363"/>
            <a:ext cx="3717000" cy="4512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Reparación de contenido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0" name="Google Shape;310;p37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1" name="Google Shape;311;p37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Generación procedural de contenido</a:t>
            </a:r>
            <a:endParaRPr/>
          </a:p>
        </p:txBody>
      </p:sp>
      <p:graphicFrame>
        <p:nvGraphicFramePr>
          <p:cNvPr id="312" name="Google Shape;312;p37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313" name="Google Shape;313;p37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13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15" name="Google Shape;315;p37"/>
          <p:cNvSpPr txBox="1"/>
          <p:nvPr/>
        </p:nvSpPr>
        <p:spPr>
          <a:xfrm>
            <a:off x="466875" y="1234050"/>
            <a:ext cx="804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6" name="Google Shape;31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1725" y="1471813"/>
            <a:ext cx="6978706" cy="2828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3" name="Google Shape;323;p38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24" name="Google Shape;324;p38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Generación procedural de contenido</a:t>
            </a:r>
            <a:endParaRPr/>
          </a:p>
        </p:txBody>
      </p:sp>
      <p:graphicFrame>
        <p:nvGraphicFramePr>
          <p:cNvPr id="325" name="Google Shape;325;p38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326" name="Google Shape;326;p38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28" name="Google Shape;328;p38"/>
          <p:cNvSpPr txBox="1"/>
          <p:nvPr/>
        </p:nvSpPr>
        <p:spPr>
          <a:xfrm>
            <a:off x="466875" y="1234050"/>
            <a:ext cx="804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9" name="Google Shape;32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2975" y="2881700"/>
            <a:ext cx="4714875" cy="177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2963" y="1153463"/>
            <a:ext cx="4714875" cy="15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7" name="Google Shape;337;p39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38" name="Google Shape;338;p39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Conclusiones</a:t>
            </a:r>
            <a:endParaRPr/>
          </a:p>
        </p:txBody>
      </p:sp>
      <p:graphicFrame>
        <p:nvGraphicFramePr>
          <p:cNvPr id="339" name="Google Shape;339;p39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340" name="Google Shape;340;p39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15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42" name="Google Shape;342;p39"/>
          <p:cNvSpPr txBox="1"/>
          <p:nvPr/>
        </p:nvSpPr>
        <p:spPr>
          <a:xfrm>
            <a:off x="466875" y="1234050"/>
            <a:ext cx="804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39"/>
          <p:cNvSpPr/>
          <p:nvPr/>
        </p:nvSpPr>
        <p:spPr>
          <a:xfrm>
            <a:off x="234225" y="1208550"/>
            <a:ext cx="8392800" cy="7164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Hemos visto que el aprendizaje no supervisado se puede utilizar en multitud de áreas en los videojuegos para provocar un mayor realismo e inmersión en el jugador.</a:t>
            </a:r>
            <a:endParaRPr b="1"/>
          </a:p>
        </p:txBody>
      </p:sp>
      <p:sp>
        <p:nvSpPr>
          <p:cNvPr id="344" name="Google Shape;344;p39"/>
          <p:cNvSpPr/>
          <p:nvPr/>
        </p:nvSpPr>
        <p:spPr>
          <a:xfrm>
            <a:off x="234225" y="2000813"/>
            <a:ext cx="8392800" cy="7164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También podemos utilizar técnicas de aprendizaje no supervisado para realizar estudios sobre el videojuego clasificando los diferentes tipos de jugadores que lo jueguen sin necesidad de etiquetarlos.</a:t>
            </a:r>
            <a:endParaRPr b="1"/>
          </a:p>
        </p:txBody>
      </p:sp>
      <p:sp>
        <p:nvSpPr>
          <p:cNvPr id="345" name="Google Shape;345;p39"/>
          <p:cNvSpPr/>
          <p:nvPr/>
        </p:nvSpPr>
        <p:spPr>
          <a:xfrm>
            <a:off x="234225" y="2793063"/>
            <a:ext cx="8392800" cy="7164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Podemos utilizar el aprendizaje no supervisado para generar contenido en los videojuegos de forma procedural (generar niveles, repararlos…)</a:t>
            </a:r>
            <a:endParaRPr b="1"/>
          </a:p>
        </p:txBody>
      </p:sp>
      <p:sp>
        <p:nvSpPr>
          <p:cNvPr id="346" name="Google Shape;346;p39"/>
          <p:cNvSpPr/>
          <p:nvPr/>
        </p:nvSpPr>
        <p:spPr>
          <a:xfrm>
            <a:off x="234225" y="3585313"/>
            <a:ext cx="8392800" cy="7164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Se pueden utilizar para adaptar, dinámicamente, el juego al estilo del jugador.</a:t>
            </a:r>
            <a:endParaRPr b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3" name="Google Shape;353;p40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54" name="Google Shape;354;p40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Bibliografía</a:t>
            </a:r>
            <a:endParaRPr/>
          </a:p>
        </p:txBody>
      </p:sp>
      <p:graphicFrame>
        <p:nvGraphicFramePr>
          <p:cNvPr id="355" name="Google Shape;355;p40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356" name="Google Shape;356;p40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58" name="Google Shape;358;p40"/>
          <p:cNvSpPr txBox="1"/>
          <p:nvPr/>
        </p:nvSpPr>
        <p:spPr>
          <a:xfrm>
            <a:off x="545250" y="1218225"/>
            <a:ext cx="8053500" cy="18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222222"/>
                </a:solidFill>
              </a:rPr>
              <a:t>Asteriadis, S., Karpouzis, K., Shaker, N., &amp; Yannakakis, G. N. (2012). Towards detecting clusters of players using visual and gameplay behavioral cues. </a:t>
            </a:r>
            <a:r>
              <a:rPr lang="es" sz="1000" i="1">
                <a:solidFill>
                  <a:srgbClr val="222222"/>
                </a:solidFill>
              </a:rPr>
              <a:t>Procedia Computer Science</a:t>
            </a:r>
            <a:r>
              <a:rPr lang="es" sz="1000">
                <a:solidFill>
                  <a:srgbClr val="222222"/>
                </a:solidFill>
              </a:rPr>
              <a:t>, </a:t>
            </a:r>
            <a:r>
              <a:rPr lang="es" sz="1000" i="1">
                <a:solidFill>
                  <a:srgbClr val="222222"/>
                </a:solidFill>
              </a:rPr>
              <a:t>15</a:t>
            </a:r>
            <a:r>
              <a:rPr lang="es" sz="1000">
                <a:solidFill>
                  <a:srgbClr val="222222"/>
                </a:solidFill>
              </a:rPr>
              <a:t>, 140-147.</a:t>
            </a:r>
            <a:endParaRPr sz="1000">
              <a:solidFill>
                <a:srgbClr val="22222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22222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222222"/>
                </a:solidFill>
              </a:rPr>
              <a:t>J. Gow, R. Baumgarten, P. Cairns, S. Colton and P. Miller, "Unsupervised Modeling of Player Style With LDA," in IEEE Transactions on Computational Intelligence and AI in Games, vol. 4, no. 3, pp. 152-166, Sept. 2012, doi: 10.1109/TCIAIG.2012.2213600.</a:t>
            </a:r>
            <a:endParaRPr sz="1000">
              <a:solidFill>
                <a:srgbClr val="22222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22222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222222"/>
                </a:solidFill>
              </a:rPr>
              <a:t>Koshkina, M., Pidaparthy, H., &amp; Elder, J. H. (2021). Contrastive learning for sports video: Unsupervised player classification. In </a:t>
            </a:r>
            <a:r>
              <a:rPr lang="es" sz="1000" i="1">
                <a:solidFill>
                  <a:srgbClr val="222222"/>
                </a:solidFill>
              </a:rPr>
              <a:t>Proceedings of the IEEE/CVF Conference on Computer Vision and Pattern Recognition</a:t>
            </a:r>
            <a:r>
              <a:rPr lang="es" sz="1000">
                <a:solidFill>
                  <a:srgbClr val="222222"/>
                </a:solidFill>
              </a:rPr>
              <a:t> (pp. 4528-4536).</a:t>
            </a:r>
            <a:endParaRPr sz="1000">
              <a:solidFill>
                <a:srgbClr val="22222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22222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222222"/>
                </a:solidFill>
              </a:rPr>
              <a:t>Jain, R., Isaksen, A., Holmgård, C., &amp; Togelius, J. (2016). Autoencoders for level generation, repair, and recognition. In Proceedings of the ICCC workshop on computational creativity and games (Vol. 9).</a:t>
            </a:r>
            <a:endParaRPr sz="100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" name="Google Shape;143;p26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4" name="Google Shape;144;p26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/>
              <a:t>¿Qué es el aprendizaje no supervisado?</a:t>
            </a:r>
            <a:endParaRPr/>
          </a:p>
        </p:txBody>
      </p:sp>
      <p:graphicFrame>
        <p:nvGraphicFramePr>
          <p:cNvPr id="145" name="Google Shape;145;p26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46" name="Google Shape;146;p26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2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2800" y="3210075"/>
            <a:ext cx="4069426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/>
          <p:nvPr/>
        </p:nvSpPr>
        <p:spPr>
          <a:xfrm>
            <a:off x="4608225" y="1881713"/>
            <a:ext cx="1992600" cy="4512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Datos No Etiquetados</a:t>
            </a:r>
            <a:endParaRPr/>
          </a:p>
        </p:txBody>
      </p:sp>
      <p:sp>
        <p:nvSpPr>
          <p:cNvPr id="150" name="Google Shape;150;p26"/>
          <p:cNvSpPr/>
          <p:nvPr/>
        </p:nvSpPr>
        <p:spPr>
          <a:xfrm>
            <a:off x="3341200" y="1260750"/>
            <a:ext cx="1992600" cy="4512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Búsqueda de Patrones</a:t>
            </a:r>
            <a:endParaRPr/>
          </a:p>
        </p:txBody>
      </p:sp>
      <p:sp>
        <p:nvSpPr>
          <p:cNvPr id="151" name="Google Shape;151;p26"/>
          <p:cNvSpPr/>
          <p:nvPr/>
        </p:nvSpPr>
        <p:spPr>
          <a:xfrm>
            <a:off x="2836500" y="2497438"/>
            <a:ext cx="3259500" cy="4512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Agrupaciones según características</a:t>
            </a:r>
            <a:endParaRPr/>
          </a:p>
        </p:txBody>
      </p:sp>
      <p:sp>
        <p:nvSpPr>
          <p:cNvPr id="152" name="Google Shape;152;p26"/>
          <p:cNvSpPr/>
          <p:nvPr/>
        </p:nvSpPr>
        <p:spPr>
          <a:xfrm>
            <a:off x="2074200" y="1879100"/>
            <a:ext cx="1992600" cy="4512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Asociación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9" name="Google Shape;159;p27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/>
              <a:t>Algoritmos de aprendizaje no supervisado</a:t>
            </a:r>
            <a:endParaRPr/>
          </a:p>
        </p:txBody>
      </p:sp>
      <p:graphicFrame>
        <p:nvGraphicFramePr>
          <p:cNvPr id="161" name="Google Shape;161;p27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62" name="Google Shape;162;p27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450" y="1525350"/>
            <a:ext cx="4262051" cy="257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7"/>
          <p:cNvSpPr txBox="1"/>
          <p:nvPr/>
        </p:nvSpPr>
        <p:spPr>
          <a:xfrm>
            <a:off x="360325" y="1146875"/>
            <a:ext cx="1259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Agrupamiento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7"/>
          <p:cNvSpPr txBox="1"/>
          <p:nvPr/>
        </p:nvSpPr>
        <p:spPr>
          <a:xfrm>
            <a:off x="5349975" y="1004550"/>
            <a:ext cx="1259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Asociación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4450" y="1525350"/>
            <a:ext cx="4313701" cy="25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4" name="Google Shape;174;p28"/>
          <p:cNvGraphicFramePr/>
          <p:nvPr/>
        </p:nvGraphicFramePr>
        <p:xfrm>
          <a:off x="0" y="4820671"/>
          <a:ext cx="9144000" cy="324525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5" name="Google Shape;175;p28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¿Cómo podría utilizarse en videojuegos?</a:t>
            </a:r>
            <a:endParaRPr/>
          </a:p>
        </p:txBody>
      </p:sp>
      <p:graphicFrame>
        <p:nvGraphicFramePr>
          <p:cNvPr id="176" name="Google Shape;176;p28"/>
          <p:cNvGraphicFramePr/>
          <p:nvPr/>
        </p:nvGraphicFramePr>
        <p:xfrm>
          <a:off x="0" y="0"/>
          <a:ext cx="9144000" cy="476905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 dirty="0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 dirty="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 dirty="0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 dirty="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77" name="Google Shape;177;p28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4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124700" y="1251975"/>
            <a:ext cx="8582100" cy="2789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s" sz="1500" dirty="0">
                <a:solidFill>
                  <a:schemeClr val="dk1"/>
                </a:solidFill>
              </a:rPr>
              <a:t>Modelar el comportamiento de los jugadores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</a:endParaRPr>
          </a:p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s" sz="1500" dirty="0">
                <a:solidFill>
                  <a:schemeClr val="dk1"/>
                </a:solidFill>
              </a:rPr>
              <a:t>2.   Generación procedural de contenido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</a:endParaRPr>
          </a:p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s" sz="1500" dirty="0">
                <a:solidFill>
                  <a:schemeClr val="dk1"/>
                </a:solidFill>
              </a:rPr>
              <a:t>3.   Análisis de sentimientos</a:t>
            </a:r>
            <a:endParaRPr sz="1500" dirty="0">
              <a:solidFill>
                <a:schemeClr val="dk1"/>
              </a:solidFill>
            </a:endParaRPr>
          </a:p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endParaRPr lang="es" sz="1500" dirty="0">
              <a:solidFill>
                <a:schemeClr val="dk1"/>
              </a:solidFill>
            </a:endParaRPr>
          </a:p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s" sz="1500" dirty="0">
                <a:solidFill>
                  <a:schemeClr val="dk1"/>
                </a:solidFill>
              </a:rPr>
              <a:t>4.   Detección de trampas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</a:endParaRPr>
          </a:p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es" sz="1500">
                <a:solidFill>
                  <a:schemeClr val="dk1"/>
                </a:solidFill>
              </a:rPr>
              <a:t>5.   Personalización </a:t>
            </a:r>
            <a:r>
              <a:rPr lang="es" sz="1500" dirty="0">
                <a:solidFill>
                  <a:schemeClr val="dk1"/>
                </a:solidFill>
              </a:rPr>
              <a:t>del juego</a:t>
            </a:r>
            <a:endParaRPr sz="1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6" name="Google Shape;186;p29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Ejemplo de Utilización de Clustering (I)</a:t>
            </a:r>
            <a:endParaRPr/>
          </a:p>
        </p:txBody>
      </p:sp>
      <p:graphicFrame>
        <p:nvGraphicFramePr>
          <p:cNvPr id="188" name="Google Shape;188;p29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89" name="Google Shape;189;p29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5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91" name="Google Shape;19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9025" y="1920913"/>
            <a:ext cx="2486325" cy="19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651" y="2646714"/>
            <a:ext cx="4342050" cy="2037077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9"/>
          <p:cNvSpPr/>
          <p:nvPr/>
        </p:nvSpPr>
        <p:spPr>
          <a:xfrm>
            <a:off x="229950" y="1452990"/>
            <a:ext cx="1381200" cy="3129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Expresividad moderada</a:t>
            </a:r>
            <a:endParaRPr sz="800"/>
          </a:p>
        </p:txBody>
      </p:sp>
      <p:sp>
        <p:nvSpPr>
          <p:cNvPr id="194" name="Google Shape;194;p29"/>
          <p:cNvSpPr/>
          <p:nvPr/>
        </p:nvSpPr>
        <p:spPr>
          <a:xfrm>
            <a:off x="229950" y="1818542"/>
            <a:ext cx="1381200" cy="3129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Expresividad Baja</a:t>
            </a:r>
            <a:endParaRPr sz="800"/>
          </a:p>
        </p:txBody>
      </p:sp>
      <p:sp>
        <p:nvSpPr>
          <p:cNvPr id="195" name="Google Shape;195;p29"/>
          <p:cNvSpPr/>
          <p:nvPr/>
        </p:nvSpPr>
        <p:spPr>
          <a:xfrm>
            <a:off x="229950" y="2184094"/>
            <a:ext cx="1381200" cy="3129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Expresividad Alta</a:t>
            </a:r>
            <a:endParaRPr sz="800"/>
          </a:p>
        </p:txBody>
      </p:sp>
      <p:sp>
        <p:nvSpPr>
          <p:cNvPr id="196" name="Google Shape;196;p29"/>
          <p:cNvSpPr/>
          <p:nvPr/>
        </p:nvSpPr>
        <p:spPr>
          <a:xfrm>
            <a:off x="2054791" y="1452990"/>
            <a:ext cx="1381200" cy="3129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Gameplay medio-largo</a:t>
            </a:r>
            <a:endParaRPr sz="800"/>
          </a:p>
        </p:txBody>
      </p:sp>
      <p:sp>
        <p:nvSpPr>
          <p:cNvPr id="197" name="Google Shape;197;p29"/>
          <p:cNvSpPr/>
          <p:nvPr/>
        </p:nvSpPr>
        <p:spPr>
          <a:xfrm>
            <a:off x="2054791" y="1824955"/>
            <a:ext cx="1381200" cy="3129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Gameplay medio-bajo</a:t>
            </a:r>
            <a:endParaRPr sz="800"/>
          </a:p>
        </p:txBody>
      </p:sp>
      <p:sp>
        <p:nvSpPr>
          <p:cNvPr id="198" name="Google Shape;198;p29"/>
          <p:cNvSpPr/>
          <p:nvPr/>
        </p:nvSpPr>
        <p:spPr>
          <a:xfrm>
            <a:off x="2054791" y="2196920"/>
            <a:ext cx="1381200" cy="3129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Gameplay largo</a:t>
            </a:r>
            <a:endParaRPr sz="800"/>
          </a:p>
        </p:txBody>
      </p:sp>
      <p:sp>
        <p:nvSpPr>
          <p:cNvPr id="199" name="Google Shape;199;p29"/>
          <p:cNvSpPr/>
          <p:nvPr/>
        </p:nvSpPr>
        <p:spPr>
          <a:xfrm>
            <a:off x="4260631" y="1452990"/>
            <a:ext cx="1381200" cy="3129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Grupo 1</a:t>
            </a:r>
            <a:endParaRPr sz="800"/>
          </a:p>
        </p:txBody>
      </p:sp>
      <p:sp>
        <p:nvSpPr>
          <p:cNvPr id="200" name="Google Shape;200;p29"/>
          <p:cNvSpPr/>
          <p:nvPr/>
        </p:nvSpPr>
        <p:spPr>
          <a:xfrm>
            <a:off x="4260631" y="1824955"/>
            <a:ext cx="1381200" cy="3129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Grupo 2</a:t>
            </a:r>
            <a:endParaRPr sz="800"/>
          </a:p>
        </p:txBody>
      </p:sp>
      <p:sp>
        <p:nvSpPr>
          <p:cNvPr id="201" name="Google Shape;201;p29"/>
          <p:cNvSpPr/>
          <p:nvPr/>
        </p:nvSpPr>
        <p:spPr>
          <a:xfrm>
            <a:off x="4260631" y="2196905"/>
            <a:ext cx="1381200" cy="312900"/>
          </a:xfrm>
          <a:prstGeom prst="rect">
            <a:avLst/>
          </a:prstGeom>
          <a:solidFill>
            <a:srgbClr val="911131">
              <a:alpha val="4088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Grupo 3</a:t>
            </a:r>
            <a:endParaRPr sz="800"/>
          </a:p>
        </p:txBody>
      </p:sp>
      <p:cxnSp>
        <p:nvCxnSpPr>
          <p:cNvPr id="202" name="Google Shape;202;p29"/>
          <p:cNvCxnSpPr>
            <a:endCxn id="199" idx="1"/>
          </p:cNvCxnSpPr>
          <p:nvPr/>
        </p:nvCxnSpPr>
        <p:spPr>
          <a:xfrm>
            <a:off x="3435931" y="1609440"/>
            <a:ext cx="82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3" name="Google Shape;203;p29"/>
          <p:cNvCxnSpPr>
            <a:stCxn id="197" idx="3"/>
            <a:endCxn id="200" idx="1"/>
          </p:cNvCxnSpPr>
          <p:nvPr/>
        </p:nvCxnSpPr>
        <p:spPr>
          <a:xfrm>
            <a:off x="3435991" y="1981405"/>
            <a:ext cx="82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9"/>
          <p:cNvCxnSpPr>
            <a:stCxn id="198" idx="3"/>
            <a:endCxn id="201" idx="1"/>
          </p:cNvCxnSpPr>
          <p:nvPr/>
        </p:nvCxnSpPr>
        <p:spPr>
          <a:xfrm>
            <a:off x="3435991" y="2353370"/>
            <a:ext cx="82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5" name="Google Shape;205;p29"/>
          <p:cNvSpPr/>
          <p:nvPr/>
        </p:nvSpPr>
        <p:spPr>
          <a:xfrm>
            <a:off x="1696025" y="1466438"/>
            <a:ext cx="273900" cy="27390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9"/>
          <p:cNvSpPr/>
          <p:nvPr/>
        </p:nvSpPr>
        <p:spPr>
          <a:xfrm>
            <a:off x="1696025" y="1847925"/>
            <a:ext cx="273900" cy="27390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1696025" y="2203850"/>
            <a:ext cx="273900" cy="27390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4" name="Google Shape;214;p30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Ejemplo de Utilización de Clustering (II)</a:t>
            </a:r>
            <a:endParaRPr/>
          </a:p>
        </p:txBody>
      </p:sp>
      <p:graphicFrame>
        <p:nvGraphicFramePr>
          <p:cNvPr id="216" name="Google Shape;216;p30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17" name="Google Shape;217;p30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6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19" name="Google Shape;219;p30"/>
          <p:cNvSpPr txBox="1"/>
          <p:nvPr/>
        </p:nvSpPr>
        <p:spPr>
          <a:xfrm>
            <a:off x="3930563" y="1396350"/>
            <a:ext cx="4764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Podemos modelar el comportamiento de los jugadores para adaptar dinámicamente el juego a su estilo.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000" y="1156940"/>
            <a:ext cx="3475502" cy="3511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5902" y="2217750"/>
            <a:ext cx="4794225" cy="2397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8" name="Google Shape;228;p31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29" name="Google Shape;229;p31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Ejemplo de Utilización de Clustering</a:t>
            </a:r>
            <a:endParaRPr/>
          </a:p>
        </p:txBody>
      </p:sp>
      <p:graphicFrame>
        <p:nvGraphicFramePr>
          <p:cNvPr id="230" name="Google Shape;230;p31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31" name="Google Shape;231;p31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33" name="Google Shape;233;p31"/>
          <p:cNvSpPr txBox="1"/>
          <p:nvPr/>
        </p:nvSpPr>
        <p:spPr>
          <a:xfrm>
            <a:off x="466875" y="1234050"/>
            <a:ext cx="804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4" name="Google Shape;23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0" y="1350363"/>
            <a:ext cx="5734050" cy="27527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1"/>
          <p:cNvSpPr txBox="1"/>
          <p:nvPr/>
        </p:nvSpPr>
        <p:spPr>
          <a:xfrm>
            <a:off x="331300" y="1747425"/>
            <a:ext cx="2566800" cy="15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</a:rPr>
              <a:t>Factores que pueden definir un estilo de juego: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 sz="1100">
                <a:solidFill>
                  <a:schemeClr val="dk1"/>
                </a:solidFill>
              </a:rPr>
              <a:t>Estrategia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 sz="1100">
                <a:solidFill>
                  <a:schemeClr val="dk1"/>
                </a:solidFill>
              </a:rPr>
              <a:t>Habilidad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 sz="1100">
                <a:solidFill>
                  <a:schemeClr val="dk1"/>
                </a:solidFill>
              </a:rPr>
              <a:t>Estado de ánimo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 sz="1100">
                <a:solidFill>
                  <a:schemeClr val="dk1"/>
                </a:solidFill>
              </a:rPr>
              <a:t>Experiencia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" sz="1100">
                <a:solidFill>
                  <a:schemeClr val="dk1"/>
                </a:solidFill>
              </a:rPr>
              <a:t>Personalidad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2" name="Google Shape;242;p32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43" name="Google Shape;243;p32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Ejemplo de Utilización de Clustering</a:t>
            </a:r>
            <a:endParaRPr/>
          </a:p>
        </p:txBody>
      </p:sp>
      <p:graphicFrame>
        <p:nvGraphicFramePr>
          <p:cNvPr id="244" name="Google Shape;244;p32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45" name="Google Shape;245;p32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47" name="Google Shape;247;p32"/>
          <p:cNvSpPr txBox="1"/>
          <p:nvPr/>
        </p:nvSpPr>
        <p:spPr>
          <a:xfrm>
            <a:off x="466875" y="1234050"/>
            <a:ext cx="804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8" name="Google Shape;24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3700" y="1050250"/>
            <a:ext cx="3691435" cy="35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5" name="Google Shape;255;p33"/>
          <p:cNvGraphicFramePr/>
          <p:nvPr/>
        </p:nvGraphicFramePr>
        <p:xfrm>
          <a:off x="0" y="482067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Aprendizaje No Supervisado en Videojuegos</a:t>
                      </a:r>
                      <a:endParaRPr sz="1100"/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6" name="Google Shape;256;p33"/>
          <p:cNvSpPr txBox="1">
            <a:spLocks noGrp="1"/>
          </p:cNvSpPr>
          <p:nvPr>
            <p:ph type="title"/>
          </p:nvPr>
        </p:nvSpPr>
        <p:spPr>
          <a:xfrm>
            <a:off x="124691" y="567140"/>
            <a:ext cx="8894700" cy="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" b="1"/>
              <a:t>Asistencia de Equipo No Supervisada</a:t>
            </a:r>
            <a:endParaRPr/>
          </a:p>
        </p:txBody>
      </p:sp>
      <p:graphicFrame>
        <p:nvGraphicFramePr>
          <p:cNvPr id="257" name="Google Shape;257;p33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{E7382609-1E0A-40B9-95FF-B7AC79163A72}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8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3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Alberto F. Merchán &amp; Juan D. Díaz Domínguez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Programación de Juegos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</a:rPr>
                        <a:t>Universidad de Huelva (UHU)</a:t>
                      </a:r>
                      <a:endParaRPr sz="900"/>
                    </a:p>
                  </a:txBody>
                  <a:tcPr marL="68600" marR="6860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111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58" name="Google Shape;258;p33" descr="Imagen que contiene Logotipo&#10;&#10;Descripción generada automáticam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852" y="49361"/>
            <a:ext cx="374275" cy="374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9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60" name="Google Shape;260;p33"/>
          <p:cNvSpPr txBox="1"/>
          <p:nvPr/>
        </p:nvSpPr>
        <p:spPr>
          <a:xfrm>
            <a:off x="466875" y="1234050"/>
            <a:ext cx="804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1" name="Google Shape;26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8269" y="1234050"/>
            <a:ext cx="5927555" cy="320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939</Words>
  <Application>Microsoft Office PowerPoint</Application>
  <PresentationFormat>Presentación en pantalla (16:9)</PresentationFormat>
  <Paragraphs>168</Paragraphs>
  <Slides>16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Arial</vt:lpstr>
      <vt:lpstr>Lustria</vt:lpstr>
      <vt:lpstr>Calibri</vt:lpstr>
      <vt:lpstr>Simple Light</vt:lpstr>
      <vt:lpstr>Tema de Office</vt:lpstr>
      <vt:lpstr>Aprendizaje No Supervisado Enfocado a Videojuegos</vt:lpstr>
      <vt:lpstr>¿Qué es el aprendizaje no supervisado?</vt:lpstr>
      <vt:lpstr>Algoritmos de aprendizaje no supervisado</vt:lpstr>
      <vt:lpstr>¿Cómo podría utilizarse en videojuegos?</vt:lpstr>
      <vt:lpstr>Ejemplo de Utilización de Clustering (I)</vt:lpstr>
      <vt:lpstr>Ejemplo de Utilización de Clustering (II)</vt:lpstr>
      <vt:lpstr>Ejemplo de Utilización de Clustering</vt:lpstr>
      <vt:lpstr>Ejemplo de Utilización de Clustering</vt:lpstr>
      <vt:lpstr>Asistencia de Equipo No Supervisada</vt:lpstr>
      <vt:lpstr>Asistencia de Equipo No Supervisada</vt:lpstr>
      <vt:lpstr>Asistencia de Equipo No Supervisada</vt:lpstr>
      <vt:lpstr>Generación procedural de contenido</vt:lpstr>
      <vt:lpstr>Generación procedural de contenido</vt:lpstr>
      <vt:lpstr>Generación procedural de contenido</vt:lpstr>
      <vt:lpstr>Conclusiones</vt:lpstr>
      <vt:lpstr>Bibliografía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Aprendizaje No Supervisado Enfocado a Videojuegos</dc:title>
  <cp:lastModifiedBy>Alberto Fernandez Merchan</cp:lastModifiedBy>
  <cp:revision>1</cp:revision>
  <dcterms:modified xsi:type="dcterms:W3CDTF">2023-05-04T10:06:26Z</dcterms:modified>
</cp:coreProperties>
</file>